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320D4-5744-49F1-BCF5-0A96D1D519D6}" v="188" dt="2023-12-28T12:16:39.514"/>
    <p1510:client id="{3DF7314B-2D76-43BE-AA72-7BDDD73501BC}" v="523" dt="2023-12-27T06:55:57.810"/>
    <p1510:client id="{80CD0589-6C00-498D-AC71-F421F7A87609}" v="290" dt="2023-12-27T08:15:16.438"/>
    <p1510:client id="{B1762AB5-8E6D-4051-9714-A622C89B02CA}" v="21" dt="2023-12-27T21:20:32.933"/>
    <p1510:client id="{D38E31F9-621B-4DDF-808D-EABAC3413E9D}" v="37" dt="2023-12-28T12:29:47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3246" autoAdjust="0"/>
  </p:normalViewPr>
  <p:slideViewPr>
    <p:cSldViewPr snapToGrid="0">
      <p:cViewPr varScale="1">
        <p:scale>
          <a:sx n="116" d="100"/>
          <a:sy n="116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A318A8E-863E-4D36-AE94-EA240F22F7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C5354F-B4F5-47B0-8349-7778BF6426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1914F-10A9-40A3-A940-8F1B8A5BF089}" type="datetime1">
              <a:rPr lang="ru-RU" smtClean="0"/>
              <a:t>28.12.2023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72E66D-C732-4F90-8467-DC814AF5AA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C61FA4-EBBA-4AEF-9740-43B1FFE69E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97BB1-243C-4588-AE73-C5786109BA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0868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87F8-0C72-4FC5-AC91-AA854A087DC3}" type="datetime1">
              <a:rPr lang="ru-RU" smtClean="0"/>
              <a:pPr/>
              <a:t>28.12.2023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FF76F-0DAC-49E1-848C-F4BB94C78C2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886650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FF76F-0DAC-49E1-848C-F4BB94C78C2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75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C1CCD4-D82A-4701-B904-4372F189D2DA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372009-89EB-4710-B82C-0F6AB54324AE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A0F7EE-8D24-48CB-B7D5-1E85D4F59ECD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65FA92-383A-4464-BBDE-EA28D3721E1C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Надпись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90EFC2-19D1-4521-AACA-825AEF2AFAE4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C7C7B-0031-41F1-9EA1-D51659AE2882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9" name="Рисунок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945C11-74E0-42DB-B3D3-26106833295E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8DA9C-6558-46CF-921F-72B5F193FAE3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5D3931-485D-46FA-8AAC-52E61FAF8454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711C2-BBF5-44DF-90F3-1AE28DA55DCC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191A72-54ED-47DB-836C-84A940C839FE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F3405-989C-49FF-80D7-46A80F99E120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E2CE93-8E0E-4510-9813-8AA755967103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4E252-2FC0-4797-9FE9-D2CF2273B09D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5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E199B-D485-42F9-B732-253581B4DE44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443E4F-A9B1-40B6-8F7A-589321579804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5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F09954-5912-4D09-A90A-16BE8E6CD342}" type="datetime1">
              <a:rPr lang="ru-RU" noProof="0" smtClean="0"/>
              <a:t>28.12.2023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23F27B7D-3E71-48E6-A2CB-7070BBF53419}" type="datetime1">
              <a:rPr lang="ru-RU" noProof="0" smtClean="0"/>
              <a:t>28.12.2023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ru-RU" dirty="0"/>
              <a:t>Миссия "</a:t>
            </a:r>
            <a:r>
              <a:rPr lang="ru-RU" dirty="0" err="1"/>
              <a:t>Juno</a:t>
            </a:r>
            <a:r>
              <a:rPr lang="ru-RU" dirty="0"/>
              <a:t>"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ru-RU" dirty="0"/>
              <a:t>Команда "Теория научного </a:t>
            </a:r>
            <a:r>
              <a:rPr lang="ru-RU" dirty="0" err="1"/>
              <a:t>тыка</a:t>
            </a:r>
            <a:r>
              <a:rPr lang="ru-RU" dirty="0"/>
              <a:t>"</a:t>
            </a:r>
          </a:p>
          <a:p>
            <a:r>
              <a:rPr lang="ru-RU" dirty="0"/>
              <a:t>Группы М8о-107б-23 и м8о-106Б-23</a:t>
            </a:r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Рисунок 4" descr="Изображение выглядит как транспорт, спутник, пространство, Космическое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6AB1E8FD-4741-DCCE-DC83-4FF35DB491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83" r="19713" b="-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4" name="Объект 3" descr="Изображение выглядит как транспорт, спутник, пространство, космический корабль&#10;&#10;Автоматически созданное описание">
            <a:extLst>
              <a:ext uri="{FF2B5EF4-FFF2-40B4-BE49-F238E27FC236}">
                <a16:creationId xmlns:a16="http://schemas.microsoft.com/office/drawing/2014/main" id="{30540C90-5967-93DA-A42C-48CEF3592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5089" r="20095" b="-2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28990-CC27-FAC4-1E5C-DD4BC57E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Выход на орбиту планеты Кербин</a:t>
            </a:r>
          </a:p>
        </p:txBody>
      </p:sp>
    </p:spTree>
    <p:extLst>
      <p:ext uri="{BB962C8B-B14F-4D97-AF65-F5344CB8AC3E}">
        <p14:creationId xmlns:p14="http://schemas.microsoft.com/office/powerpoint/2010/main" val="383157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13E4D-16F6-C5E8-94B6-0B5D1C23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ru-RU" dirty="0"/>
              <a:t>Манёвр до планеты </a:t>
            </a:r>
            <a:r>
              <a:rPr lang="ru-RU" dirty="0" err="1"/>
              <a:t>Jool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3ECE3A-3A19-E5C8-5479-A31A72F54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AA1A4C0-D7A1-BC9A-F39C-7C8B2BC2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617035"/>
            <a:ext cx="5451627" cy="30665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595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AB7E67-47B5-E324-5BF8-7E30B746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600"/>
              <a:t>Выход на орбиту планеты </a:t>
            </a:r>
            <a:r>
              <a:rPr lang="ru-RU" sz="3600" err="1"/>
              <a:t>Jool</a:t>
            </a:r>
          </a:p>
        </p:txBody>
      </p:sp>
      <p:pic>
        <p:nvPicPr>
          <p:cNvPr id="4" name="Объект 3" descr="Изображение выглядит как транспорт, пространство, Космическое пространство, космический корабль&#10;&#10;Автоматически созданное описание">
            <a:extLst>
              <a:ext uri="{FF2B5EF4-FFF2-40B4-BE49-F238E27FC236}">
                <a16:creationId xmlns:a16="http://schemas.microsoft.com/office/drawing/2014/main" id="{72F87A2C-9D20-7C73-8484-079255E0C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9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A2B3E3-B4B7-29C7-17E9-726529D43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5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Объект 3" descr="Изображение выглядит как на открытом воздухе, пространство, ночь, Космическое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8171B314-D030-9F47-B0A9-0095E2D71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11472" r="-1" b="15323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1251B-CAFC-470B-739F-9784A87E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Выпуск зонда</a:t>
            </a:r>
          </a:p>
        </p:txBody>
      </p:sp>
    </p:spTree>
    <p:extLst>
      <p:ext uri="{BB962C8B-B14F-4D97-AF65-F5344CB8AC3E}">
        <p14:creationId xmlns:p14="http://schemas.microsoft.com/office/powerpoint/2010/main" val="1374747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FD1A1-90A9-1CB4-745E-3DE2B4B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EBEBEB"/>
                </a:solidFill>
              </a:rPr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4FE314-9297-D0F0-D535-36EB8F85F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Благодаря данному проекту мы научились работать в команде, находить и обрабатывать необходимую научную информацию, освоили новую программу, в которой, в интерактивной форме, изучили строение ракет и совершили полёт на другую планету. С помощью дополнительных возможностей Kerbal Space Program были созданы графики, содержащие в себе различную информацию.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на открытом воздухе, пространство, ночь, рейс&#10;&#10;Автоматически созданное описание">
            <a:extLst>
              <a:ext uri="{FF2B5EF4-FFF2-40B4-BE49-F238E27FC236}">
                <a16:creationId xmlns:a16="http://schemas.microsoft.com/office/drawing/2014/main" id="{0680E73B-02D1-C1D3-B109-AD79F3C9B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93" r="22098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548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55FB0-8E92-5F0C-1E4B-811C5376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Наша команда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AEF2AA-7414-D4F2-E042-CE91F25C6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Агейкин Е. А. - KSP, Видеомонтаж</a:t>
            </a:r>
          </a:p>
          <a:p>
            <a:pPr>
              <a:buClr>
                <a:srgbClr val="8AD0D6"/>
              </a:buClr>
            </a:pPr>
            <a:r>
              <a:rPr lang="ru-RU" dirty="0"/>
              <a:t>Цветковский И. А. - Тимлид</a:t>
            </a:r>
          </a:p>
          <a:p>
            <a:pPr>
              <a:buClr>
                <a:srgbClr val="8AD0D6"/>
              </a:buClr>
            </a:pPr>
            <a:r>
              <a:rPr lang="ru-RU" dirty="0"/>
              <a:t>Грузинцев Я. А. - Программист</a:t>
            </a:r>
          </a:p>
          <a:p>
            <a:pPr>
              <a:buClr>
                <a:srgbClr val="8AD0D6"/>
              </a:buClr>
            </a:pPr>
            <a:r>
              <a:rPr lang="ru-RU" dirty="0" err="1"/>
              <a:t>Негребенчик</a:t>
            </a:r>
            <a:r>
              <a:rPr lang="ru-RU" dirty="0"/>
              <a:t> А. И. - Физик, математик</a:t>
            </a:r>
          </a:p>
        </p:txBody>
      </p:sp>
    </p:spTree>
    <p:extLst>
      <p:ext uri="{BB962C8B-B14F-4D97-AF65-F5344CB8AC3E}">
        <p14:creationId xmlns:p14="http://schemas.microsoft.com/office/powerpoint/2010/main" val="405999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18781-86D3-517E-8B01-E476EC0B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D68141-B479-0B0D-0055-617629D8B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Цель - на основе реальной миссии выйти на орбиту планеты </a:t>
            </a:r>
            <a:r>
              <a:rPr lang="ru-RU" dirty="0" err="1"/>
              <a:t>Jool</a:t>
            </a:r>
            <a:r>
              <a:rPr lang="ru-RU" dirty="0"/>
              <a:t> в KSP.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ru-RU" dirty="0"/>
              <a:t>Задачи:</a:t>
            </a:r>
          </a:p>
          <a:p>
            <a:pPr marL="457200" indent="-457200">
              <a:buClr>
                <a:srgbClr val="8AD0D6"/>
              </a:buClr>
              <a:buAutoNum type="arabicPeriod"/>
            </a:pPr>
            <a:r>
              <a:rPr lang="ru-RU" dirty="0"/>
              <a:t>Разработать модель ракеты и спутника.</a:t>
            </a:r>
          </a:p>
          <a:p>
            <a:pPr marL="457200" indent="-457200">
              <a:buClr>
                <a:srgbClr val="8AD0D6"/>
              </a:buClr>
              <a:buAutoNum type="arabicPeriod"/>
            </a:pPr>
            <a:r>
              <a:rPr lang="ru-RU" dirty="0"/>
              <a:t>Выйти на орбиту планеты </a:t>
            </a:r>
            <a:r>
              <a:rPr lang="ru-RU" dirty="0" err="1"/>
              <a:t>Кербин</a:t>
            </a:r>
            <a:r>
              <a:rPr lang="ru-RU" dirty="0"/>
              <a:t>.</a:t>
            </a:r>
          </a:p>
          <a:p>
            <a:pPr marL="457200" indent="-457200">
              <a:buClr>
                <a:srgbClr val="8AD0D6"/>
              </a:buClr>
              <a:buAutoNum type="arabicPeriod"/>
            </a:pPr>
            <a:r>
              <a:rPr lang="ru-RU" dirty="0"/>
              <a:t>Совершить манёвр до планеты </a:t>
            </a:r>
            <a:r>
              <a:rPr lang="ru-RU" dirty="0" err="1"/>
              <a:t>Jool</a:t>
            </a:r>
            <a:r>
              <a:rPr lang="ru-RU" dirty="0"/>
              <a:t>.</a:t>
            </a:r>
          </a:p>
          <a:p>
            <a:pPr marL="457200" indent="-457200">
              <a:buClr>
                <a:srgbClr val="8AD0D6"/>
              </a:buClr>
              <a:buAutoNum type="arabicPeriod"/>
            </a:pPr>
            <a:r>
              <a:rPr lang="ru-RU" dirty="0"/>
              <a:t>Выйти на орбиту планеты </a:t>
            </a:r>
            <a:r>
              <a:rPr lang="ru-RU" dirty="0" err="1"/>
              <a:t>Jool</a:t>
            </a:r>
            <a:r>
              <a:rPr lang="ru-RU" dirty="0"/>
              <a:t>.</a:t>
            </a:r>
          </a:p>
          <a:p>
            <a:pPr marL="457200" indent="-457200">
              <a:buClr>
                <a:srgbClr val="8AD0D6"/>
              </a:buClr>
              <a:buAutoNum type="arabicPeriod"/>
            </a:pPr>
            <a:r>
              <a:rPr lang="ru-RU" dirty="0"/>
              <a:t>Выпустить зонд.</a:t>
            </a:r>
          </a:p>
        </p:txBody>
      </p:sp>
    </p:spTree>
    <p:extLst>
      <p:ext uri="{BB962C8B-B14F-4D97-AF65-F5344CB8AC3E}">
        <p14:creationId xmlns:p14="http://schemas.microsoft.com/office/powerpoint/2010/main" val="3390452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8DBBE-46A5-470B-184D-1C9F2988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Реальная миссия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8DF80A-AC3B-8E6C-F73D-A0219844E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66335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ea typeface="+mj-lt"/>
                <a:cs typeface="+mj-lt"/>
              </a:rPr>
              <a:t>Миссия Юнона - это космическая программа, разработанная НАСА, с целью изучения планеты Юпитер и ее лун. Миссия получила свое название в честь римской богини Юноны, которая была женой Юпитера.</a:t>
            </a:r>
            <a:endParaRPr lang="ru-RU"/>
          </a:p>
          <a:p>
            <a:pPr>
              <a:buClr>
                <a:srgbClr val="8AD0D6"/>
              </a:buClr>
            </a:pPr>
            <a:endParaRPr lang="ru-RU"/>
          </a:p>
          <a:p>
            <a:pPr>
              <a:buClr>
                <a:srgbClr val="8AD0D6"/>
              </a:buClr>
            </a:pPr>
            <a:r>
              <a:rPr lang="ru-RU" dirty="0">
                <a:ea typeface="+mj-lt"/>
                <a:cs typeface="+mj-lt"/>
              </a:rPr>
              <a:t>Главной целью миссии Юнона является изучение структуры и эволюции Юпитера, его атмосферы, магнитосферы и внутренних слоев планеты.</a:t>
            </a:r>
            <a:endParaRPr lang="ru-RU" dirty="0"/>
          </a:p>
        </p:txBody>
      </p:sp>
      <p:pic>
        <p:nvPicPr>
          <p:cNvPr id="4" name="Рисунок 3" descr="Изображение выглядит как спутник, транспорт, пространство, планета&#10;&#10;Автоматически созданное описание">
            <a:extLst>
              <a:ext uri="{FF2B5EF4-FFF2-40B4-BE49-F238E27FC236}">
                <a16:creationId xmlns:a16="http://schemas.microsoft.com/office/drawing/2014/main" id="{0CCC4BAD-66BA-0ABE-C24C-521A08FB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289" y="3248378"/>
            <a:ext cx="4492977" cy="29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3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D0C66B-A56E-3B73-2234-80E08203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ru-RU" dirty="0"/>
              <a:t>Устройство зонда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BCCC2-B1EC-C66B-CBBB-CB8E0D95A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965394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>
                <a:ea typeface="+mj-lt"/>
                <a:cs typeface="+mj-lt"/>
              </a:rPr>
              <a:t>«Юнона» является первой миссией к Юпитеру, использующей солнечные батареи вместо радиоизотопных термоэлектрических генераторов. Солнечные батареи будут находиться на солнечном свету практически в течение всего полёта. На борту также находятся два литий-ионных аккумулятора, предназначенные для питания аппарата во время прохождения в тени. Аккумуляторы будут заряжаться, когда будут доступны излишки энергии.</a:t>
            </a:r>
            <a:endParaRPr lang="ru-RU"/>
          </a:p>
        </p:txBody>
      </p:sp>
      <p:pic>
        <p:nvPicPr>
          <p:cNvPr id="4" name="Рисунок 3" descr="Изображение выглядит как машина, в помещении, инжиниринг, космический корабль&#10;&#10;Автоматически созданное описание">
            <a:extLst>
              <a:ext uri="{FF2B5EF4-FFF2-40B4-BE49-F238E27FC236}">
                <a16:creationId xmlns:a16="http://schemas.microsoft.com/office/drawing/2014/main" id="{DCC8874F-AC77-AA55-CBC4-4E6104A7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5" y="2336284"/>
            <a:ext cx="4008888" cy="36280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10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CD936-F42B-0C10-F4B5-60EEBDE5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rgbClr val="EBEBEB"/>
                </a:solidFill>
              </a:rPr>
              <a:t>«Юнона» после отделения от разгонного блока «Центавр» и перед раскрытием солнечных батарей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пространство, транспорт, ночь, звезда&#10;&#10;Автоматически созданное описание">
            <a:extLst>
              <a:ext uri="{FF2B5EF4-FFF2-40B4-BE49-F238E27FC236}">
                <a16:creationId xmlns:a16="http://schemas.microsoft.com/office/drawing/2014/main" id="{E59203F8-B6D0-1282-927A-FD19F6E7C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15123" r="14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9248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41DAD9-F197-EFE2-AD08-147BD92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ru-RU" dirty="0"/>
              <a:t>Математическая модель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F1A5A8-1F9D-41FB-9968-E8E141CC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FF8A507-56A2-4FE4-8B7E-C1BC9DD86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екст, снимок экрана, Шрифт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10573D74-131F-C903-6223-E0E3FCE7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42" y="776248"/>
            <a:ext cx="3980139" cy="2985104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CC54B50-93BD-4243-9020-11486472E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6F853D-CDA1-30AE-680C-8644AB42B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Для</a:t>
            </a:r>
            <a:r>
              <a:rPr lang="en-US" dirty="0"/>
              <a:t> </a:t>
            </a:r>
            <a:r>
              <a:rPr lang="en-US" err="1"/>
              <a:t>выхода</a:t>
            </a:r>
            <a:r>
              <a:rPr lang="en-US" dirty="0"/>
              <a:t> </a:t>
            </a:r>
            <a:r>
              <a:rPr lang="en-US" err="1"/>
              <a:t>на</a:t>
            </a:r>
            <a:r>
              <a:rPr lang="en-US" dirty="0"/>
              <a:t> </a:t>
            </a:r>
            <a:r>
              <a:rPr lang="en-US" err="1"/>
              <a:t>орбиту</a:t>
            </a:r>
            <a:r>
              <a:rPr lang="en-US" dirty="0"/>
              <a:t> </a:t>
            </a:r>
            <a:r>
              <a:rPr lang="en-US" err="1"/>
              <a:t>Кербина</a:t>
            </a:r>
            <a:r>
              <a:rPr lang="en-US" dirty="0"/>
              <a:t>, а </a:t>
            </a:r>
            <a:r>
              <a:rPr lang="en-US" err="1"/>
              <a:t>также</a:t>
            </a:r>
            <a:r>
              <a:rPr lang="en-US" dirty="0"/>
              <a:t> </a:t>
            </a:r>
            <a:r>
              <a:rPr lang="en-US" err="1"/>
              <a:t>для</a:t>
            </a:r>
            <a:r>
              <a:rPr lang="en-US" dirty="0"/>
              <a:t> </a:t>
            </a:r>
            <a:r>
              <a:rPr lang="en-US" err="1"/>
              <a:t>остальных</a:t>
            </a:r>
            <a:r>
              <a:rPr lang="en-US" dirty="0"/>
              <a:t> </a:t>
            </a:r>
            <a:r>
              <a:rPr lang="en-US" err="1"/>
              <a:t>этапов</a:t>
            </a:r>
            <a:r>
              <a:rPr lang="en-US" dirty="0"/>
              <a:t> </a:t>
            </a:r>
            <a:r>
              <a:rPr lang="en-US" err="1"/>
              <a:t>полёта</a:t>
            </a:r>
            <a:r>
              <a:rPr lang="en-US" dirty="0"/>
              <a:t> </a:t>
            </a:r>
            <a:r>
              <a:rPr lang="en-US" err="1"/>
              <a:t>были</a:t>
            </a:r>
            <a:r>
              <a:rPr lang="en-US" dirty="0"/>
              <a:t> </a:t>
            </a:r>
            <a:r>
              <a:rPr lang="en-US" err="1"/>
              <a:t>сделаны</a:t>
            </a:r>
            <a:r>
              <a:rPr lang="en-US" dirty="0"/>
              <a:t> </a:t>
            </a:r>
            <a:r>
              <a:rPr lang="en-US" err="1"/>
              <a:t>математические</a:t>
            </a:r>
            <a:r>
              <a:rPr lang="en-US" dirty="0"/>
              <a:t> </a:t>
            </a:r>
            <a:r>
              <a:rPr lang="en-US" err="1"/>
              <a:t>модели</a:t>
            </a:r>
            <a:r>
              <a:rPr lang="en-US" dirty="0"/>
              <a:t>, </a:t>
            </a:r>
            <a:r>
              <a:rPr lang="en-US" err="1"/>
              <a:t>представленные</a:t>
            </a:r>
            <a:r>
              <a:rPr lang="en-US" dirty="0"/>
              <a:t> в Research </a:t>
            </a:r>
            <a:r>
              <a:rPr lang="en-US" err="1"/>
              <a:t>доке</a:t>
            </a:r>
            <a:r>
              <a:rPr lang="en-US"/>
              <a:t>.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Описание</a:t>
            </a:r>
            <a:r>
              <a:rPr lang="en-US" dirty="0"/>
              <a:t> к </a:t>
            </a:r>
            <a:r>
              <a:rPr lang="en-US" dirty="0" err="1"/>
              <a:t>каждой</a:t>
            </a:r>
            <a:r>
              <a:rPr lang="en-US" dirty="0"/>
              <a:t> </a:t>
            </a:r>
            <a:r>
              <a:rPr lang="en-US" dirty="0" err="1"/>
              <a:t>математической</a:t>
            </a:r>
            <a:r>
              <a:rPr lang="en-US" dirty="0"/>
              <a:t> </a:t>
            </a:r>
            <a:r>
              <a:rPr lang="en-US" dirty="0" err="1"/>
              <a:t>модели</a:t>
            </a:r>
            <a:r>
              <a:rPr lang="en-US" dirty="0"/>
              <a:t> 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представлено</a:t>
            </a:r>
            <a:r>
              <a:rPr lang="en-US" dirty="0"/>
              <a:t> в Research </a:t>
            </a:r>
            <a:r>
              <a:rPr lang="en-US" dirty="0" err="1"/>
              <a:t>доке</a:t>
            </a:r>
            <a:r>
              <a:rPr lang="en-US" dirty="0"/>
              <a:t>..</a:t>
            </a:r>
          </a:p>
        </p:txBody>
      </p:sp>
      <p:pic>
        <p:nvPicPr>
          <p:cNvPr id="5" name="Рисунок 4" descr="Изображение выглядит как текст, диаграмм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57E3411A-23DA-2739-BFD8-C5DA22FDB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368" y="4085841"/>
            <a:ext cx="3714886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739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30CE3-327B-A5C9-FFBF-F0A9C715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Сравнение мат. Модели и симуляции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84639B-D130-4FDF-9889-EA88D8CC9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Рисунок 5" descr="Изображение выглядит как текст, диаграмма, План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3ACA245-D7A1-6B58-730C-87941A554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3" y="833854"/>
            <a:ext cx="3038347" cy="2286356"/>
          </a:xfrm>
          <a:prstGeom prst="rect">
            <a:avLst/>
          </a:prstGeom>
          <a:effectLst/>
        </p:spPr>
      </p:pic>
      <p:pic>
        <p:nvPicPr>
          <p:cNvPr id="5" name="Рисунок 4" descr="Изображение выглядит как текст, диаграмма, число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323C7A98-CAC5-793C-A09B-78968455AE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168" y="1065528"/>
            <a:ext cx="3038347" cy="1823008"/>
          </a:xfrm>
          <a:prstGeom prst="rect">
            <a:avLst/>
          </a:prstGeom>
          <a:effectLst/>
        </p:spPr>
      </p:pic>
      <p:sp>
        <p:nvSpPr>
          <p:cNvPr id="25" name="Freeform 31">
            <a:extLst>
              <a:ext uri="{FF2B5EF4-FFF2-40B4-BE49-F238E27FC236}">
                <a16:creationId xmlns:a16="http://schemas.microsoft.com/office/drawing/2014/main" id="{1EBB90A2-2B0A-4F80-8F25-04033406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екст, диаграмм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A9568F0D-394A-57A6-3067-2459CBE98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563630" y="3501360"/>
            <a:ext cx="4431110" cy="2658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0810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0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4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Рисунок 5" descr="Изображение выглядит как трава, на открытом воздухе, гольф, небо&#10;&#10;Автоматически созданное описание">
            <a:extLst>
              <a:ext uri="{FF2B5EF4-FFF2-40B4-BE49-F238E27FC236}">
                <a16:creationId xmlns:a16="http://schemas.microsoft.com/office/drawing/2014/main" id="{92AC0A46-60F6-365E-691C-F0E1A7569D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49" r="33559" b="-1"/>
          <a:stretch/>
        </p:blipFill>
        <p:spPr>
          <a:xfrm>
            <a:off x="1" y="-5"/>
            <a:ext cx="4060014" cy="5020241"/>
          </a:xfrm>
          <a:custGeom>
            <a:avLst/>
            <a:gdLst/>
            <a:ahLst/>
            <a:cxnLst/>
            <a:rect l="l" t="t" r="r" b="b"/>
            <a:pathLst>
              <a:path w="4060014" h="5020241">
                <a:moveTo>
                  <a:pt x="0" y="0"/>
                </a:moveTo>
                <a:lnTo>
                  <a:pt x="4060014" y="0"/>
                </a:lnTo>
                <a:lnTo>
                  <a:pt x="4060014" y="451006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4" name="Рисунок 3" descr="Изображение выглядит как небо, на открытом воздухе, трава, ракета&#10;&#10;Автоматически созданное описание">
            <a:extLst>
              <a:ext uri="{FF2B5EF4-FFF2-40B4-BE49-F238E27FC236}">
                <a16:creationId xmlns:a16="http://schemas.microsoft.com/office/drawing/2014/main" id="{023260D6-971F-7279-BEC7-3732CFE1A7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934" r="16792" b="-1"/>
          <a:stretch/>
        </p:blipFill>
        <p:spPr>
          <a:xfrm>
            <a:off x="8131987" y="-7"/>
            <a:ext cx="4059709" cy="4542350"/>
          </a:xfrm>
          <a:custGeom>
            <a:avLst/>
            <a:gdLst/>
            <a:ahLst/>
            <a:cxnLst/>
            <a:rect l="l" t="t" r="r" b="b"/>
            <a:pathLst>
              <a:path w="4059709" h="4542350">
                <a:moveTo>
                  <a:pt x="0" y="0"/>
                </a:moveTo>
                <a:lnTo>
                  <a:pt x="4059709" y="0"/>
                </a:lnTo>
                <a:lnTo>
                  <a:pt x="4059709" y="4057991"/>
                </a:lnTo>
                <a:lnTo>
                  <a:pt x="3782959" y="4110187"/>
                </a:lnTo>
                <a:lnTo>
                  <a:pt x="3507426" y="4159931"/>
                </a:lnTo>
                <a:lnTo>
                  <a:pt x="3230675" y="4208624"/>
                </a:lnTo>
                <a:lnTo>
                  <a:pt x="2952704" y="4250310"/>
                </a:lnTo>
                <a:lnTo>
                  <a:pt x="2675953" y="4292347"/>
                </a:lnTo>
                <a:lnTo>
                  <a:pt x="2397982" y="4331582"/>
                </a:lnTo>
                <a:lnTo>
                  <a:pt x="2123669" y="4365211"/>
                </a:lnTo>
                <a:lnTo>
                  <a:pt x="1845698" y="4397089"/>
                </a:lnTo>
                <a:lnTo>
                  <a:pt x="1568947" y="4426165"/>
                </a:lnTo>
                <a:lnTo>
                  <a:pt x="1297072" y="4451387"/>
                </a:lnTo>
                <a:lnTo>
                  <a:pt x="1021540" y="4476609"/>
                </a:lnTo>
                <a:lnTo>
                  <a:pt x="749665" y="4497628"/>
                </a:lnTo>
                <a:lnTo>
                  <a:pt x="477790" y="4514092"/>
                </a:lnTo>
                <a:lnTo>
                  <a:pt x="207135" y="4531258"/>
                </a:lnTo>
                <a:lnTo>
                  <a:pt x="0" y="4542350"/>
                </a:lnTo>
                <a:close/>
              </a:path>
            </a:pathLst>
          </a:custGeom>
        </p:spPr>
      </p:pic>
      <p:sp>
        <p:nvSpPr>
          <p:cNvPr id="2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CAEF4-4C35-8A82-87A8-70195EC9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rgbClr val="EBEBEB"/>
                </a:solidFill>
              </a:rPr>
              <a:t>Реализация проекта в Kerbal Space Program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BEE31-EEE1-3709-8C25-A5753E1B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7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chemeClr val="tx2">
                    <a:lumMod val="40000"/>
                    <a:lumOff val="60000"/>
                  </a:schemeClr>
                </a:solidFill>
              </a:rPr>
              <a:t>Запуск ракеты:</a:t>
            </a:r>
          </a:p>
        </p:txBody>
      </p:sp>
      <p:pic>
        <p:nvPicPr>
          <p:cNvPr id="5" name="Рисунок 4" descr="Изображение выглядит как трава, небо, ракет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AFE3D0F-2318-0533-9314-142F0463F6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651" r="35372" b="-1"/>
          <a:stretch/>
        </p:blipFill>
        <p:spPr>
          <a:xfrm>
            <a:off x="4060015" y="10"/>
            <a:ext cx="4071972" cy="4583093"/>
          </a:xfrm>
          <a:custGeom>
            <a:avLst/>
            <a:gdLst/>
            <a:ahLst/>
            <a:cxnLst/>
            <a:rect l="l" t="t" r="r" b="b"/>
            <a:pathLst>
              <a:path w="4071972" h="4583103">
                <a:moveTo>
                  <a:pt x="0" y="0"/>
                </a:moveTo>
                <a:lnTo>
                  <a:pt x="4071972" y="0"/>
                </a:lnTo>
                <a:lnTo>
                  <a:pt x="4071972" y="4542358"/>
                </a:lnTo>
                <a:lnTo>
                  <a:pt x="4011042" y="4545620"/>
                </a:lnTo>
                <a:lnTo>
                  <a:pt x="3745263" y="4555779"/>
                </a:lnTo>
                <a:lnTo>
                  <a:pt x="3479483" y="4564537"/>
                </a:lnTo>
                <a:lnTo>
                  <a:pt x="3216143" y="4572944"/>
                </a:lnTo>
                <a:lnTo>
                  <a:pt x="2956461" y="4576798"/>
                </a:lnTo>
                <a:lnTo>
                  <a:pt x="2696778" y="4581001"/>
                </a:lnTo>
                <a:lnTo>
                  <a:pt x="2440752" y="4583103"/>
                </a:lnTo>
                <a:lnTo>
                  <a:pt x="2187164" y="4581001"/>
                </a:lnTo>
                <a:lnTo>
                  <a:pt x="1936015" y="4581001"/>
                </a:lnTo>
                <a:lnTo>
                  <a:pt x="1687305" y="4576798"/>
                </a:lnTo>
                <a:lnTo>
                  <a:pt x="1443471" y="4570492"/>
                </a:lnTo>
                <a:lnTo>
                  <a:pt x="1202077" y="4564537"/>
                </a:lnTo>
                <a:lnTo>
                  <a:pt x="965557" y="4557881"/>
                </a:lnTo>
                <a:lnTo>
                  <a:pt x="730256" y="4547722"/>
                </a:lnTo>
                <a:lnTo>
                  <a:pt x="498615" y="4536862"/>
                </a:lnTo>
                <a:lnTo>
                  <a:pt x="271848" y="4527054"/>
                </a:lnTo>
                <a:lnTo>
                  <a:pt x="0" y="45100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42855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</Words>
  <Application>Microsoft Office PowerPoint</Application>
  <PresentationFormat>Широкоэкранный</PresentationFormat>
  <Paragraphs>1</Paragraphs>
  <Slides>14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Ион</vt:lpstr>
      <vt:lpstr>Миссия "Juno"</vt:lpstr>
      <vt:lpstr>Наша команда</vt:lpstr>
      <vt:lpstr>Цель и задачи</vt:lpstr>
      <vt:lpstr>Реальная миссия</vt:lpstr>
      <vt:lpstr>Устройство зонда</vt:lpstr>
      <vt:lpstr>«Юнона» после отделения от разгонного блока «Центавр» и перед раскрытием солнечных батарей</vt:lpstr>
      <vt:lpstr>Математическая модель</vt:lpstr>
      <vt:lpstr>Сравнение мат. Модели и симуляции</vt:lpstr>
      <vt:lpstr>Реализация проекта в Kerbal Space Program</vt:lpstr>
      <vt:lpstr>Выход на орбиту планеты Кербин</vt:lpstr>
      <vt:lpstr>Манёвр до планеты Jool</vt:lpstr>
      <vt:lpstr>Выход на орбиту планеты Jool</vt:lpstr>
      <vt:lpstr>Выпуск зонда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182</cp:revision>
  <dcterms:created xsi:type="dcterms:W3CDTF">2023-12-27T06:29:55Z</dcterms:created>
  <dcterms:modified xsi:type="dcterms:W3CDTF">2023-12-28T12:30:08Z</dcterms:modified>
</cp:coreProperties>
</file>